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72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6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Rounded MT Bold" panose="020B0604020202020204" charset="0"/>
      <p:regular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CB2"/>
    <a:srgbClr val="262626"/>
    <a:srgbClr val="BFBFBF"/>
    <a:srgbClr val="CC0066"/>
    <a:srgbClr val="FFFFFF"/>
    <a:srgbClr val="F2F2F2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>
      <p:cViewPr>
        <p:scale>
          <a:sx n="70" d="100"/>
          <a:sy n="70" d="100"/>
        </p:scale>
        <p:origin x="1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8B157-C7B3-419A-A5ED-A1AE4582821B}" type="datetimeFigureOut">
              <a:rPr lang="en-US" smtClean="0"/>
              <a:t>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D6CE9-6ED2-44E5-BE33-905B0DBEF4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32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DC9F4-F056-4490-B855-985E9F9DB410}" type="datetimeFigureOut">
              <a:rPr lang="en-US" smtClean="0"/>
              <a:t>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968FE-F92A-4664-B0AF-97F2E5451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2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11" Type="http://schemas.openxmlformats.org/officeDocument/2006/relationships/image" Target="../media/image8.png"/><Relationship Id="rId5" Type="http://schemas.openxmlformats.org/officeDocument/2006/relationships/image" Target="../media/image12.jpg"/><Relationship Id="rId10" Type="http://schemas.openxmlformats.org/officeDocument/2006/relationships/image" Target="../media/image7.pn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MP Title Slide">
    <p:bg>
      <p:bgPr>
        <a:solidFill>
          <a:srgbClr val="59A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44" y="3315001"/>
            <a:ext cx="4854855" cy="35238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1318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" y="6283140"/>
            <a:ext cx="712335" cy="474891"/>
          </a:xfrm>
          <a:prstGeom prst="rect">
            <a:avLst/>
          </a:prstGeom>
        </p:spPr>
      </p:pic>
      <p:pic>
        <p:nvPicPr>
          <p:cNvPr id="12" name="Image 11" descr="fp7_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3" y="6283140"/>
            <a:ext cx="607711" cy="502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" y="13891"/>
            <a:ext cx="2964297" cy="256490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3570220" y="13893"/>
            <a:ext cx="45719" cy="4639244"/>
          </a:xfrm>
          <a:prstGeom prst="rect">
            <a:avLst/>
          </a:prstGeom>
          <a:solidFill>
            <a:srgbClr val="BFBFBF">
              <a:alpha val="34902"/>
            </a:srgbClr>
          </a:solidFill>
          <a:ln w="12700">
            <a:solidFill>
              <a:srgbClr val="262626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 userDrawn="1"/>
        </p:nvSpPr>
        <p:spPr>
          <a:xfrm>
            <a:off x="3496144" y="4556201"/>
            <a:ext cx="193870" cy="19387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 userDrawn="1"/>
        </p:nvSpPr>
        <p:spPr>
          <a:xfrm>
            <a:off x="3496144" y="4218809"/>
            <a:ext cx="193870" cy="19387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 userDrawn="1"/>
        </p:nvSpPr>
        <p:spPr>
          <a:xfrm>
            <a:off x="3496144" y="3861048"/>
            <a:ext cx="193870" cy="19387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 userDrawn="1"/>
        </p:nvSpPr>
        <p:spPr>
          <a:xfrm>
            <a:off x="3491880" y="3501008"/>
            <a:ext cx="193870" cy="19387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 userDrawn="1"/>
        </p:nvSpPr>
        <p:spPr>
          <a:xfrm>
            <a:off x="3497880" y="3140968"/>
            <a:ext cx="193870" cy="19387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3691750" y="3017001"/>
            <a:ext cx="3472538" cy="35934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694240" y="1268760"/>
            <a:ext cx="5200730" cy="136815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0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3691750" y="3388175"/>
            <a:ext cx="3472538" cy="296979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Affiliation</a:t>
            </a:r>
            <a:endParaRPr lang="fr-FR" dirty="0"/>
          </a:p>
        </p:txBody>
      </p:sp>
      <p:sp>
        <p:nvSpPr>
          <p:cNvPr id="31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3691750" y="3740578"/>
            <a:ext cx="3472538" cy="434808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fr-FR" dirty="0"/>
          </a:p>
        </p:txBody>
      </p:sp>
      <p:sp>
        <p:nvSpPr>
          <p:cNvPr id="32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3691750" y="4118103"/>
            <a:ext cx="3472538" cy="395280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Venue</a:t>
            </a:r>
            <a:endParaRPr lang="fr-FR" dirty="0"/>
          </a:p>
        </p:txBody>
      </p:sp>
      <p:sp>
        <p:nvSpPr>
          <p:cNvPr id="33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3690014" y="4437112"/>
            <a:ext cx="3472538" cy="35934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</a:t>
            </a:r>
            <a:endParaRPr lang="fr-FR" dirty="0"/>
          </a:p>
        </p:txBody>
      </p:sp>
      <p:sp>
        <p:nvSpPr>
          <p:cNvPr id="37" name="Espace réservé pour une image  36"/>
          <p:cNvSpPr>
            <a:spLocks noGrp="1"/>
          </p:cNvSpPr>
          <p:nvPr>
            <p:ph type="pic" sz="quarter" idx="17" hasCustomPrompt="1"/>
          </p:nvPr>
        </p:nvSpPr>
        <p:spPr>
          <a:xfrm>
            <a:off x="958233" y="3501008"/>
            <a:ext cx="1097869" cy="504822"/>
          </a:xfr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your company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72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MP 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86" y="4509120"/>
            <a:ext cx="1601811" cy="233666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50020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defRPr>
            </a:lvl1pPr>
            <a:lvl2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defRPr>
            </a:lvl4pPr>
          </a:lstStyle>
          <a:p>
            <a:pPr lvl="0"/>
            <a:r>
              <a:rPr lang="en-US" noProof="0" dirty="0" smtClean="0"/>
              <a:t>First level here</a:t>
            </a:r>
          </a:p>
          <a:p>
            <a:pPr lvl="1"/>
            <a:r>
              <a:rPr lang="en-US" noProof="0" dirty="0" smtClean="0"/>
              <a:t>Second level here</a:t>
            </a:r>
          </a:p>
          <a:p>
            <a:pPr lvl="2"/>
            <a:r>
              <a:rPr lang="en-US" noProof="0" dirty="0" smtClean="0"/>
              <a:t>Third level here</a:t>
            </a:r>
          </a:p>
          <a:p>
            <a:pPr lvl="3"/>
            <a:r>
              <a:rPr lang="en-US" noProof="0" dirty="0" smtClean="0"/>
              <a:t>Fourth level here</a:t>
            </a: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1"/>
          </p:nvPr>
        </p:nvSpPr>
        <p:spPr>
          <a:xfrm>
            <a:off x="747936" y="6588736"/>
            <a:ext cx="1591816" cy="256046"/>
          </a:xfrm>
          <a:prstGeom prst="rect">
            <a:avLst/>
          </a:prstGeom>
        </p:spPr>
        <p:txBody>
          <a:bodyPr/>
          <a:lstStyle>
            <a:lvl1pPr algn="ctr">
              <a:defRPr sz="105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fr-FR" dirty="0" smtClean="0"/>
              <a:t>USEMP – FP7 611596</a:t>
            </a:r>
            <a:endParaRPr lang="fr-FR" dirty="0"/>
          </a:p>
        </p:txBody>
      </p:sp>
      <p:sp>
        <p:nvSpPr>
          <p:cNvPr id="5" name="Arrondir un rectangle à un seul coin 4"/>
          <p:cNvSpPr/>
          <p:nvPr userDrawn="1"/>
        </p:nvSpPr>
        <p:spPr>
          <a:xfrm rot="10800000">
            <a:off x="1403646" y="0"/>
            <a:ext cx="7740351" cy="1124744"/>
          </a:xfrm>
          <a:prstGeom prst="round1Rect">
            <a:avLst/>
          </a:prstGeom>
          <a:solidFill>
            <a:srgbClr val="59A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652933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fr-FR" dirty="0" err="1" smtClean="0"/>
              <a:t>Your</a:t>
            </a:r>
            <a:r>
              <a:rPr lang="fr-FR" dirty="0" smtClean="0"/>
              <a:t> slide </a:t>
            </a:r>
            <a:r>
              <a:rPr lang="fr-FR" dirty="0" err="1" smtClean="0"/>
              <a:t>title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" y="13891"/>
            <a:ext cx="1283829" cy="1110853"/>
          </a:xfrm>
          <a:prstGeom prst="rect">
            <a:avLst/>
          </a:prstGeom>
        </p:spPr>
      </p:pic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86175" y="6593334"/>
            <a:ext cx="534930" cy="241002"/>
          </a:xfrm>
          <a:prstGeom prst="rect">
            <a:avLst/>
          </a:prstGeom>
        </p:spPr>
        <p:txBody>
          <a:bodyPr/>
          <a:lstStyle>
            <a:lvl1pPr algn="r">
              <a:defRPr sz="11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fld id="{1DD440D7-BA64-4DFC-9681-82FBF99BE6F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" y="6592877"/>
            <a:ext cx="385571" cy="257047"/>
          </a:xfrm>
          <a:prstGeom prst="rect">
            <a:avLst/>
          </a:prstGeom>
        </p:spPr>
      </p:pic>
      <p:pic>
        <p:nvPicPr>
          <p:cNvPr id="15" name="Image 14" descr="fp7_logo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1" y="6592878"/>
            <a:ext cx="314556" cy="257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93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MP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5078974"/>
            <a:ext cx="9144000" cy="69823"/>
          </a:xfrm>
          <a:prstGeom prst="rect">
            <a:avLst/>
          </a:prstGeom>
          <a:solidFill>
            <a:srgbClr val="FFFF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2924944"/>
            <a:ext cx="9144000" cy="7920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You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86175" y="6593334"/>
            <a:ext cx="534930" cy="241002"/>
          </a:xfrm>
          <a:prstGeom prst="rect">
            <a:avLst/>
          </a:prstGeom>
        </p:spPr>
        <p:txBody>
          <a:bodyPr/>
          <a:lstStyle>
            <a:lvl1pPr algn="r">
              <a:defRPr sz="110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</a:lstStyle>
          <a:p>
            <a:fld id="{1DD440D7-BA64-4DFC-9681-82FBF99BE6F9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41" name="Groupe 40"/>
          <p:cNvGrpSpPr/>
          <p:nvPr userDrawn="1"/>
        </p:nvGrpSpPr>
        <p:grpSpPr>
          <a:xfrm>
            <a:off x="7547628" y="4854555"/>
            <a:ext cx="1038548" cy="518660"/>
            <a:chOff x="7547628" y="4782547"/>
            <a:chExt cx="1038548" cy="51866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3" name="Rectangle à coins arrondis 32"/>
            <p:cNvSpPr/>
            <p:nvPr userDrawn="1"/>
          </p:nvSpPr>
          <p:spPr>
            <a:xfrm>
              <a:off x="7547629" y="4782547"/>
              <a:ext cx="1038547" cy="5186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628" y="4908076"/>
              <a:ext cx="1038547" cy="291182"/>
            </a:xfrm>
            <a:prstGeom prst="rect">
              <a:avLst/>
            </a:prstGeom>
          </p:spPr>
        </p:pic>
      </p:grpSp>
      <p:grpSp>
        <p:nvGrpSpPr>
          <p:cNvPr id="35" name="Groupe 34"/>
          <p:cNvGrpSpPr/>
          <p:nvPr userDrawn="1"/>
        </p:nvGrpSpPr>
        <p:grpSpPr>
          <a:xfrm>
            <a:off x="467544" y="4854556"/>
            <a:ext cx="1038547" cy="518660"/>
            <a:chOff x="467544" y="4782548"/>
            <a:chExt cx="1038547" cy="51866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26" name="Rectangle à coins arrondis 25"/>
            <p:cNvSpPr/>
            <p:nvPr userDrawn="1"/>
          </p:nvSpPr>
          <p:spPr>
            <a:xfrm>
              <a:off x="467544" y="4782548"/>
              <a:ext cx="1038547" cy="5186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96" y="4884497"/>
              <a:ext cx="933042" cy="314761"/>
            </a:xfrm>
            <a:prstGeom prst="rect">
              <a:avLst/>
            </a:prstGeom>
          </p:spPr>
        </p:pic>
      </p:grpSp>
      <p:grpSp>
        <p:nvGrpSpPr>
          <p:cNvPr id="38" name="Groupe 37"/>
          <p:cNvGrpSpPr/>
          <p:nvPr userDrawn="1"/>
        </p:nvGrpSpPr>
        <p:grpSpPr>
          <a:xfrm>
            <a:off x="4031434" y="4854556"/>
            <a:ext cx="1038547" cy="518660"/>
            <a:chOff x="4031434" y="4782548"/>
            <a:chExt cx="1038547" cy="51866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0" name="Rectangle à coins arrondis 29"/>
            <p:cNvSpPr/>
            <p:nvPr userDrawn="1"/>
          </p:nvSpPr>
          <p:spPr>
            <a:xfrm>
              <a:off x="4031434" y="4782548"/>
              <a:ext cx="1038547" cy="5186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528" y="4857669"/>
              <a:ext cx="846358" cy="368414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 userDrawn="1"/>
        </p:nvGrpSpPr>
        <p:grpSpPr>
          <a:xfrm>
            <a:off x="5187121" y="4854555"/>
            <a:ext cx="1038547" cy="518660"/>
            <a:chOff x="5187121" y="4782547"/>
            <a:chExt cx="1038547" cy="51866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1" name="Rectangle à coins arrondis 30"/>
            <p:cNvSpPr/>
            <p:nvPr userDrawn="1"/>
          </p:nvSpPr>
          <p:spPr>
            <a:xfrm>
              <a:off x="5187121" y="4782547"/>
              <a:ext cx="1038547" cy="5186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194" y="4925837"/>
              <a:ext cx="962835" cy="232081"/>
            </a:xfrm>
            <a:prstGeom prst="rect">
              <a:avLst/>
            </a:prstGeom>
          </p:spPr>
        </p:pic>
      </p:grpSp>
      <p:grpSp>
        <p:nvGrpSpPr>
          <p:cNvPr id="36" name="Groupe 35"/>
          <p:cNvGrpSpPr/>
          <p:nvPr userDrawn="1"/>
        </p:nvGrpSpPr>
        <p:grpSpPr>
          <a:xfrm>
            <a:off x="1658491" y="4854556"/>
            <a:ext cx="1038547" cy="518660"/>
            <a:chOff x="1658491" y="4782548"/>
            <a:chExt cx="1038547" cy="51866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28" name="Rectangle à coins arrondis 27"/>
            <p:cNvSpPr/>
            <p:nvPr userDrawn="1"/>
          </p:nvSpPr>
          <p:spPr>
            <a:xfrm>
              <a:off x="1658491" y="4782548"/>
              <a:ext cx="1038547" cy="5186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770" y="4881944"/>
              <a:ext cx="983669" cy="319865"/>
            </a:xfrm>
            <a:prstGeom prst="rect">
              <a:avLst/>
            </a:prstGeom>
          </p:spPr>
        </p:pic>
      </p:grpSp>
      <p:grpSp>
        <p:nvGrpSpPr>
          <p:cNvPr id="40" name="Groupe 39"/>
          <p:cNvGrpSpPr/>
          <p:nvPr userDrawn="1"/>
        </p:nvGrpSpPr>
        <p:grpSpPr>
          <a:xfrm>
            <a:off x="6372200" y="4854555"/>
            <a:ext cx="1038547" cy="518660"/>
            <a:chOff x="6372200" y="4782547"/>
            <a:chExt cx="1038547" cy="51866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32" name="Rectangle à coins arrondis 31"/>
            <p:cNvSpPr/>
            <p:nvPr userDrawn="1"/>
          </p:nvSpPr>
          <p:spPr>
            <a:xfrm>
              <a:off x="6372200" y="4782547"/>
              <a:ext cx="1038547" cy="5186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1554" y="4911463"/>
              <a:ext cx="990490" cy="260830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 userDrawn="1"/>
        </p:nvGrpSpPr>
        <p:grpSpPr>
          <a:xfrm>
            <a:off x="2843808" y="4854556"/>
            <a:ext cx="1038547" cy="518660"/>
            <a:chOff x="2843808" y="4782548"/>
            <a:chExt cx="1038547" cy="518660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29" name="Rectangle à coins arrondis 28"/>
            <p:cNvSpPr/>
            <p:nvPr userDrawn="1"/>
          </p:nvSpPr>
          <p:spPr>
            <a:xfrm>
              <a:off x="2843808" y="4782548"/>
              <a:ext cx="1038547" cy="51866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933" y="4822962"/>
              <a:ext cx="811979" cy="437832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 userDrawn="1"/>
        </p:nvGrpSpPr>
        <p:grpSpPr>
          <a:xfrm>
            <a:off x="3131840" y="233769"/>
            <a:ext cx="2999667" cy="2384028"/>
            <a:chOff x="3372533" y="298277"/>
            <a:chExt cx="2398934" cy="19065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Rectangle à coins arrondis 43"/>
            <p:cNvSpPr/>
            <p:nvPr userDrawn="1"/>
          </p:nvSpPr>
          <p:spPr>
            <a:xfrm>
              <a:off x="3372533" y="298277"/>
              <a:ext cx="2398934" cy="19065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134" y="446412"/>
              <a:ext cx="1825731" cy="1579743"/>
            </a:xfrm>
            <a:prstGeom prst="rect">
              <a:avLst/>
            </a:prstGeom>
          </p:spPr>
        </p:pic>
      </p:grpSp>
      <p:sp>
        <p:nvSpPr>
          <p:cNvPr id="48" name="Espace réservé du pied de page 27"/>
          <p:cNvSpPr>
            <a:spLocks noGrp="1"/>
          </p:cNvSpPr>
          <p:nvPr>
            <p:ph type="ftr" sz="quarter" idx="11"/>
          </p:nvPr>
        </p:nvSpPr>
        <p:spPr>
          <a:xfrm>
            <a:off x="747936" y="6588736"/>
            <a:ext cx="1591816" cy="256046"/>
          </a:xfrm>
          <a:prstGeom prst="rect">
            <a:avLst/>
          </a:prstGeom>
        </p:spPr>
        <p:txBody>
          <a:bodyPr/>
          <a:lstStyle>
            <a:lvl1pPr algn="ctr">
              <a:defRPr sz="105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fr-FR" dirty="0" smtClean="0"/>
              <a:t>USEMP – FP7 611596</a:t>
            </a:r>
            <a:endParaRPr lang="fr-FR" dirty="0"/>
          </a:p>
        </p:txBody>
      </p:sp>
      <p:pic>
        <p:nvPicPr>
          <p:cNvPr id="49" name="Image 4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" y="6592877"/>
            <a:ext cx="385571" cy="257047"/>
          </a:xfrm>
          <a:prstGeom prst="rect">
            <a:avLst/>
          </a:prstGeom>
        </p:spPr>
      </p:pic>
      <p:pic>
        <p:nvPicPr>
          <p:cNvPr id="50" name="Image 49" descr="fp7_logo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1" y="6592878"/>
            <a:ext cx="314556" cy="257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04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A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2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chemeClr val="tx1">
                <a:lumMod val="85000"/>
                <a:lumOff val="15000"/>
              </a:schemeClr>
            </a:solidFill>
          </a:ln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Contact: Adrian </a:t>
            </a:r>
            <a:r>
              <a:rPr lang="en-US" dirty="0" err="1" smtClean="0"/>
              <a:t>Popescu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347864" y="1268760"/>
            <a:ext cx="5976664" cy="1368152"/>
          </a:xfrm>
        </p:spPr>
        <p:txBody>
          <a:bodyPr>
            <a:noAutofit/>
          </a:bodyPr>
          <a:lstStyle/>
          <a:p>
            <a:r>
              <a:rPr lang="en-US" sz="3200" dirty="0" smtClean="0"/>
              <a:t>USEMP: User Empowerment for Enhanced Online Presence Management</a:t>
            </a:r>
            <a:endParaRPr lang="fr-FR" sz="32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CEA Tech, </a:t>
            </a:r>
            <a:r>
              <a:rPr lang="en-US" dirty="0" err="1" smtClean="0"/>
              <a:t>Franch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10/02/2014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691750" y="4118103"/>
            <a:ext cx="4768682" cy="395280"/>
          </a:xfrm>
        </p:spPr>
        <p:txBody>
          <a:bodyPr/>
          <a:lstStyle/>
          <a:p>
            <a:r>
              <a:rPr lang="fr-FR" dirty="0" smtClean="0"/>
              <a:t>Grant agreement no. 611596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3690014" y="4437112"/>
            <a:ext cx="5130458" cy="359345"/>
          </a:xfrm>
        </p:spPr>
        <p:txBody>
          <a:bodyPr/>
          <a:lstStyle/>
          <a:p>
            <a:r>
              <a:rPr lang="fr-FR" dirty="0" smtClean="0"/>
              <a:t>Project duration: 10/2013 – 09/2016</a:t>
            </a:r>
            <a:endParaRPr lang="fr-FR" dirty="0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r="7366"/>
          <a:stretch>
            <a:fillRect/>
          </a:stretch>
        </p:blipFill>
        <p:spPr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67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fr-FR" kern="0" dirty="0" smtClean="0"/>
              <a:t>Objective: </a:t>
            </a:r>
            <a:r>
              <a:rPr lang="fr-FR" kern="0" dirty="0" err="1" smtClean="0"/>
              <a:t>assist</a:t>
            </a:r>
            <a:r>
              <a:rPr lang="fr-FR" kern="0" dirty="0" smtClean="0"/>
              <a:t> the user in </a:t>
            </a:r>
            <a:r>
              <a:rPr lang="fr-FR" kern="0" dirty="0" err="1" smtClean="0"/>
              <a:t>understanding</a:t>
            </a:r>
            <a:r>
              <a:rPr lang="fr-FR" kern="0" dirty="0" smtClean="0"/>
              <a:t> the </a:t>
            </a:r>
            <a:r>
              <a:rPr lang="fr-FR" kern="0" dirty="0" err="1" smtClean="0"/>
              <a:t>economic</a:t>
            </a:r>
            <a:r>
              <a:rPr lang="fr-FR" kern="0" dirty="0" smtClean="0"/>
              <a:t> value of data </a:t>
            </a:r>
            <a:r>
              <a:rPr lang="fr-FR" kern="0" dirty="0" err="1" smtClean="0"/>
              <a:t>shared</a:t>
            </a:r>
            <a:r>
              <a:rPr lang="fr-FR" kern="0" dirty="0" smtClean="0"/>
              <a:t> online</a:t>
            </a:r>
          </a:p>
          <a:p>
            <a:pPr>
              <a:spcBef>
                <a:spcPts val="1800"/>
              </a:spcBef>
            </a:pPr>
            <a:r>
              <a:rPr lang="fr-FR" kern="0" dirty="0" smtClean="0"/>
              <a:t>(a) </a:t>
            </a:r>
            <a:r>
              <a:rPr lang="fr-FR" kern="0" dirty="0" err="1" smtClean="0"/>
              <a:t>Awareness</a:t>
            </a:r>
            <a:r>
              <a:rPr lang="fr-FR" kern="0" smtClean="0"/>
              <a:t> </a:t>
            </a:r>
            <a:r>
              <a:rPr lang="fr-FR" kern="0" smtClean="0"/>
              <a:t>of the </a:t>
            </a:r>
            <a:r>
              <a:rPr lang="fr-FR" kern="0" dirty="0" err="1"/>
              <a:t>Economic</a:t>
            </a:r>
            <a:r>
              <a:rPr lang="fr-FR" kern="0" dirty="0"/>
              <a:t> Value of </a:t>
            </a:r>
            <a:r>
              <a:rPr lang="fr-FR" kern="0" dirty="0" err="1"/>
              <a:t>Personal</a:t>
            </a:r>
            <a:r>
              <a:rPr lang="fr-FR" kern="0" dirty="0"/>
              <a:t> </a:t>
            </a:r>
            <a:r>
              <a:rPr lang="fr-FR" kern="0" dirty="0" smtClean="0"/>
              <a:t>Information</a:t>
            </a:r>
          </a:p>
          <a:p>
            <a:pPr lvl="1"/>
            <a:r>
              <a:rPr lang="fr-FR" kern="0" dirty="0" err="1" smtClean="0"/>
              <a:t>Modelling</a:t>
            </a:r>
            <a:r>
              <a:rPr lang="fr-FR" kern="0" dirty="0" smtClean="0"/>
              <a:t> of the </a:t>
            </a:r>
            <a:r>
              <a:rPr lang="fr-FR" kern="0" dirty="0" err="1" smtClean="0"/>
              <a:t>personal</a:t>
            </a:r>
            <a:r>
              <a:rPr lang="fr-FR" kern="0" dirty="0" smtClean="0"/>
              <a:t> data </a:t>
            </a:r>
            <a:r>
              <a:rPr lang="fr-FR" kern="0" dirty="0" err="1" smtClean="0"/>
              <a:t>monetisation</a:t>
            </a:r>
            <a:r>
              <a:rPr lang="fr-FR" kern="0" dirty="0" smtClean="0"/>
              <a:t> </a:t>
            </a:r>
            <a:r>
              <a:rPr lang="fr-FR" kern="0" dirty="0" err="1" smtClean="0"/>
              <a:t>process</a:t>
            </a:r>
            <a:r>
              <a:rPr lang="fr-FR" kern="0" dirty="0" smtClean="0"/>
              <a:t> </a:t>
            </a:r>
            <a:r>
              <a:rPr lang="fr-FR" kern="0" dirty="0" err="1" smtClean="0"/>
              <a:t>performed</a:t>
            </a:r>
            <a:r>
              <a:rPr lang="fr-FR" kern="0" dirty="0" smtClean="0"/>
              <a:t> by </a:t>
            </a:r>
            <a:r>
              <a:rPr lang="fr-FR" kern="0" dirty="0" err="1" smtClean="0"/>
              <a:t>OSNs</a:t>
            </a:r>
            <a:endParaRPr lang="fr-FR" kern="0" dirty="0"/>
          </a:p>
          <a:p>
            <a:pPr lvl="1"/>
            <a:r>
              <a:rPr lang="fr-FR" kern="0" dirty="0"/>
              <a:t>Contribution to the </a:t>
            </a:r>
            <a:r>
              <a:rPr lang="fr-FR" kern="0" dirty="0" err="1" smtClean="0"/>
              <a:t>transparency</a:t>
            </a:r>
            <a:r>
              <a:rPr lang="fr-FR" kern="0" dirty="0" smtClean="0"/>
              <a:t> of </a:t>
            </a:r>
            <a:r>
              <a:rPr lang="fr-FR" kern="0" dirty="0"/>
              <a:t>OSN business </a:t>
            </a:r>
            <a:r>
              <a:rPr lang="fr-FR" kern="0" dirty="0" err="1" smtClean="0"/>
              <a:t>models</a:t>
            </a:r>
            <a:endParaRPr lang="fr-FR" kern="0" dirty="0"/>
          </a:p>
          <a:p>
            <a:pPr>
              <a:spcBef>
                <a:spcPts val="1800"/>
              </a:spcBef>
            </a:pPr>
            <a:r>
              <a:rPr lang="fr-FR" kern="0" dirty="0" smtClean="0"/>
              <a:t>(b) </a:t>
            </a:r>
            <a:r>
              <a:rPr lang="fr-FR" kern="0" dirty="0" err="1"/>
              <a:t>Personal</a:t>
            </a:r>
            <a:r>
              <a:rPr lang="fr-FR" kern="0" dirty="0"/>
              <a:t> Content </a:t>
            </a:r>
            <a:r>
              <a:rPr lang="fr-FR" kern="0" dirty="0" err="1" smtClean="0"/>
              <a:t>Licensing</a:t>
            </a:r>
            <a:endParaRPr lang="fr-FR" kern="0" dirty="0" smtClean="0"/>
          </a:p>
          <a:p>
            <a:pPr lvl="1"/>
            <a:r>
              <a:rPr lang="en-GB" dirty="0" smtClean="0"/>
              <a:t>Simulation of a framework </a:t>
            </a:r>
            <a:r>
              <a:rPr lang="en-GB" dirty="0"/>
              <a:t>for </a:t>
            </a:r>
            <a:r>
              <a:rPr lang="en-GB" dirty="0" smtClean="0"/>
              <a:t>licensing personal information</a:t>
            </a:r>
          </a:p>
          <a:p>
            <a:pPr lvl="1"/>
            <a:r>
              <a:rPr lang="en-GB" dirty="0"/>
              <a:t>Avoidance </a:t>
            </a:r>
            <a:r>
              <a:rPr lang="en-GB" dirty="0" smtClean="0"/>
              <a:t>of </a:t>
            </a:r>
            <a:r>
              <a:rPr lang="en-GB" dirty="0"/>
              <a:t>commodification through an adapted rewards mechanism</a:t>
            </a:r>
            <a:endParaRPr lang="en-US" kern="0" dirty="0"/>
          </a:p>
          <a:p>
            <a:pPr lvl="1"/>
            <a:endParaRPr lang="fr-FR" kern="0" dirty="0"/>
          </a:p>
          <a:p>
            <a:endParaRPr lang="fr-FR" kern="0" dirty="0"/>
          </a:p>
          <a:p>
            <a:pPr lvl="1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Use case 2: </a:t>
            </a:r>
            <a:r>
              <a:rPr lang="fr-FR" dirty="0" err="1" smtClean="0"/>
              <a:t>Economic</a:t>
            </a:r>
            <a:r>
              <a:rPr lang="fr-FR" dirty="0" smtClean="0"/>
              <a:t> Value </a:t>
            </a:r>
            <a:r>
              <a:rPr lang="fr-FR" dirty="0" err="1" smtClean="0"/>
              <a:t>Awareness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85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fr-FR" dirty="0" err="1" smtClean="0"/>
              <a:t>Multidisciplinary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: </a:t>
            </a:r>
            <a:r>
              <a:rPr lang="fr-FR" dirty="0" err="1" smtClean="0"/>
              <a:t>alignment</a:t>
            </a:r>
            <a:r>
              <a:rPr lang="fr-FR" dirty="0" smtClean="0"/>
              <a:t> of perspectives of consortium </a:t>
            </a:r>
            <a:r>
              <a:rPr lang="fr-FR" dirty="0" err="1" smtClean="0"/>
              <a:t>partners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the kick-off meeting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Tech </a:t>
            </a:r>
            <a:r>
              <a:rPr lang="fr-FR" dirty="0" err="1" smtClean="0"/>
              <a:t>cards</a:t>
            </a:r>
            <a:r>
              <a:rPr lang="fr-FR" dirty="0" smtClean="0"/>
              <a:t>: </a:t>
            </a:r>
            <a:r>
              <a:rPr lang="fr-FR" dirty="0" err="1" smtClean="0"/>
              <a:t>clear</a:t>
            </a:r>
            <a:r>
              <a:rPr lang="fr-FR" dirty="0" smtClean="0"/>
              <a:t> description of technologies </a:t>
            </a:r>
            <a:r>
              <a:rPr lang="fr-FR" dirty="0" err="1" smtClean="0"/>
              <a:t>available</a:t>
            </a:r>
            <a:r>
              <a:rPr lang="fr-FR" dirty="0" smtClean="0"/>
              <a:t> and/or to </a:t>
            </a:r>
            <a:r>
              <a:rPr lang="fr-FR" dirty="0" err="1" smtClean="0"/>
              <a:t>develop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Scenarios </a:t>
            </a:r>
            <a:r>
              <a:rPr lang="fr-FR" dirty="0" err="1" smtClean="0"/>
              <a:t>proposals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2 </a:t>
            </a:r>
            <a:r>
              <a:rPr lang="fr-FR" dirty="0" err="1" smtClean="0"/>
              <a:t>days</a:t>
            </a:r>
            <a:r>
              <a:rPr lang="fr-FR" dirty="0" smtClean="0"/>
              <a:t> meeting in Brussels (13/02 and 14/02 2014) to </a:t>
            </a:r>
            <a:r>
              <a:rPr lang="fr-FR" dirty="0" err="1" smtClean="0"/>
              <a:t>refine</a:t>
            </a:r>
            <a:r>
              <a:rPr lang="fr-FR" dirty="0" smtClean="0"/>
              <a:t> use cases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 </a:t>
            </a:r>
            <a:r>
              <a:rPr lang="fr-FR" dirty="0" err="1" smtClean="0"/>
              <a:t>Analysis</a:t>
            </a:r>
            <a:r>
              <a:rPr lang="fr-FR" dirty="0" smtClean="0"/>
              <a:t> (</a:t>
            </a:r>
            <a:r>
              <a:rPr lang="fr-FR" dirty="0" err="1" smtClean="0"/>
              <a:t>iMinds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82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text representation</a:t>
            </a:r>
          </a:p>
          <a:p>
            <a:pPr lvl="1"/>
            <a:r>
              <a:rPr lang="en-US" dirty="0" smtClean="0"/>
              <a:t>“Classical” Explicit Semantic Analysis (ESA) implemented</a:t>
            </a:r>
          </a:p>
          <a:p>
            <a:pPr lvl="2"/>
            <a:r>
              <a:rPr lang="fr-FR" dirty="0" err="1" smtClean="0"/>
              <a:t>Improved</a:t>
            </a:r>
            <a:r>
              <a:rPr lang="fr-FR" dirty="0" smtClean="0"/>
              <a:t> version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Visual content </a:t>
            </a:r>
            <a:r>
              <a:rPr lang="fr-FR" dirty="0" err="1" smtClean="0"/>
              <a:t>mining</a:t>
            </a:r>
            <a:endParaRPr lang="fr-FR" dirty="0" smtClean="0"/>
          </a:p>
          <a:p>
            <a:pPr lvl="1"/>
            <a:r>
              <a:rPr lang="fr-FR" dirty="0" smtClean="0"/>
              <a:t>Object recognition: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promising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neural network </a:t>
            </a:r>
            <a:r>
              <a:rPr lang="fr-FR" dirty="0" err="1" smtClean="0"/>
              <a:t>features</a:t>
            </a:r>
            <a:endParaRPr lang="fr-FR" dirty="0" smtClean="0"/>
          </a:p>
          <a:p>
            <a:pPr lvl="2"/>
            <a:r>
              <a:rPr lang="fr-FR" dirty="0" smtClean="0"/>
              <a:t>MAP 0.772 on </a:t>
            </a:r>
            <a:r>
              <a:rPr lang="fr-FR" dirty="0" err="1" smtClean="0"/>
              <a:t>PascalVOC</a:t>
            </a:r>
            <a:r>
              <a:rPr lang="fr-FR" dirty="0" smtClean="0"/>
              <a:t> 2014 </a:t>
            </a:r>
            <a:r>
              <a:rPr lang="fr-FR" dirty="0" err="1" smtClean="0"/>
              <a:t>dataset</a:t>
            </a:r>
            <a:r>
              <a:rPr lang="fr-FR" dirty="0" smtClean="0"/>
              <a:t> (best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: 0.778)</a:t>
            </a:r>
          </a:p>
          <a:p>
            <a:pPr lvl="1"/>
            <a:r>
              <a:rPr lang="fr-FR" dirty="0" smtClean="0"/>
              <a:t>Object </a:t>
            </a:r>
            <a:r>
              <a:rPr lang="fr-FR" dirty="0" err="1" smtClean="0"/>
              <a:t>detection</a:t>
            </a:r>
            <a:r>
              <a:rPr lang="fr-FR" dirty="0" smtClean="0"/>
              <a:t>: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started</a:t>
            </a:r>
            <a:r>
              <a:rPr lang="fr-FR" dirty="0" smtClean="0"/>
              <a:t> for GPU </a:t>
            </a:r>
            <a:r>
              <a:rPr lang="fr-FR" dirty="0" err="1" smtClean="0"/>
              <a:t>implementation</a:t>
            </a:r>
            <a:r>
              <a:rPr lang="fr-FR" dirty="0" smtClean="0"/>
              <a:t> of the </a:t>
            </a:r>
            <a:r>
              <a:rPr lang="fr-FR" dirty="0" err="1" smtClean="0"/>
              <a:t>process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Multimedia</a:t>
            </a:r>
            <a:r>
              <a:rPr lang="fr-FR" dirty="0" smtClean="0"/>
              <a:t> </a:t>
            </a:r>
            <a:r>
              <a:rPr lang="fr-FR" dirty="0" err="1" smtClean="0"/>
              <a:t>Mining</a:t>
            </a:r>
            <a:r>
              <a:rPr lang="fr-FR" dirty="0" smtClean="0"/>
              <a:t> (CEA)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64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Eight</a:t>
            </a:r>
            <a:r>
              <a:rPr lang="fr-FR" dirty="0" smtClean="0"/>
              <a:t> key </a:t>
            </a:r>
            <a:r>
              <a:rPr lang="fr-FR" dirty="0" err="1" smtClean="0"/>
              <a:t>privacy</a:t>
            </a:r>
            <a:r>
              <a:rPr lang="fr-FR" dirty="0" smtClean="0"/>
              <a:t> dimensions </a:t>
            </a:r>
            <a:r>
              <a:rPr lang="fr-FR" dirty="0" err="1" smtClean="0"/>
              <a:t>identified</a:t>
            </a:r>
            <a:endParaRPr lang="fr-FR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Demographics</a:t>
            </a:r>
            <a:r>
              <a:rPr lang="en-US" dirty="0"/>
              <a:t>, Psychological Traits, Sexual Profile, Political Attitudes, Religious Beliefs, Health Factors and Condition, Location and Consumer </a:t>
            </a:r>
            <a:r>
              <a:rPr lang="en-US" dirty="0" smtClean="0"/>
              <a:t>Profile</a:t>
            </a:r>
          </a:p>
          <a:p>
            <a:r>
              <a:rPr lang="fr-FR" dirty="0" err="1" smtClean="0"/>
              <a:t>Consequent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of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USEMP objectives</a:t>
            </a:r>
          </a:p>
          <a:p>
            <a:pPr lvl="1"/>
            <a:r>
              <a:rPr lang="en-US" dirty="0">
                <a:solidFill>
                  <a:srgbClr val="59ACB2"/>
                </a:solidFill>
              </a:rPr>
              <a:t>https://</a:t>
            </a:r>
            <a:r>
              <a:rPr lang="en-US" dirty="0" smtClean="0">
                <a:solidFill>
                  <a:srgbClr val="59ACB2"/>
                </a:solidFill>
              </a:rPr>
              <a:t>www.privacyfix.com</a:t>
            </a:r>
          </a:p>
          <a:p>
            <a:pPr lvl="1"/>
            <a:r>
              <a:rPr lang="en-US" dirty="0">
                <a:solidFill>
                  <a:srgbClr val="59ACB2"/>
                </a:solidFill>
              </a:rPr>
              <a:t>http://</a:t>
            </a:r>
            <a:r>
              <a:rPr lang="en-US" dirty="0" smtClean="0">
                <a:solidFill>
                  <a:srgbClr val="59ACB2"/>
                </a:solidFill>
              </a:rPr>
              <a:t>www.privacy-awareness-app.org</a:t>
            </a:r>
          </a:p>
          <a:p>
            <a:pPr lvl="1"/>
            <a:r>
              <a:rPr lang="en-US" dirty="0">
                <a:solidFill>
                  <a:srgbClr val="59ACB2"/>
                </a:solidFill>
              </a:rPr>
              <a:t>http://</a:t>
            </a:r>
            <a:r>
              <a:rPr lang="en-US" dirty="0" smtClean="0">
                <a:solidFill>
                  <a:srgbClr val="59ACB2"/>
                </a:solidFill>
              </a:rPr>
              <a:t>www.reclaimprivacy.org</a:t>
            </a:r>
          </a:p>
          <a:p>
            <a:pPr lvl="1"/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Privacy</a:t>
            </a:r>
            <a:r>
              <a:rPr lang="fr-FR" dirty="0" smtClean="0"/>
              <a:t> and Feedback </a:t>
            </a:r>
            <a:r>
              <a:rPr lang="fr-FR" dirty="0" err="1" smtClean="0"/>
              <a:t>Awareness</a:t>
            </a:r>
            <a:r>
              <a:rPr lang="fr-FR" dirty="0" smtClean="0"/>
              <a:t> Tools (CERTH)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12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project has received funding from the European Union’s Seventh Framework </a:t>
            </a:r>
            <a:r>
              <a:rPr lang="en-US" dirty="0" err="1"/>
              <a:t>Programme</a:t>
            </a:r>
            <a:r>
              <a:rPr lang="en-US" dirty="0"/>
              <a:t> for research, technological development and demonstration under grant agreement </a:t>
            </a:r>
            <a:r>
              <a:rPr lang="en-US" dirty="0" smtClean="0"/>
              <a:t>no. 611596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Acknowledgements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32273"/>
            <a:ext cx="2447528" cy="16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79208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8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years</a:t>
            </a:r>
            <a:r>
              <a:rPr lang="fr-FR" dirty="0" smtClean="0"/>
              <a:t> STREP </a:t>
            </a:r>
            <a:r>
              <a:rPr lang="fr-FR" dirty="0" err="1" smtClean="0"/>
              <a:t>project</a:t>
            </a:r>
            <a:endParaRPr lang="fr-FR" dirty="0" smtClean="0"/>
          </a:p>
          <a:p>
            <a:pPr lvl="1"/>
            <a:r>
              <a:rPr lang="fr-FR" dirty="0" smtClean="0"/>
              <a:t>http://www.usemp-project.eu</a:t>
            </a:r>
          </a:p>
          <a:p>
            <a:r>
              <a:rPr lang="fr-FR" dirty="0" smtClean="0"/>
              <a:t>Consortium: CEA LIST (France); </a:t>
            </a:r>
            <a:r>
              <a:rPr lang="fr-FR" dirty="0" err="1" smtClean="0"/>
              <a:t>Iminds</a:t>
            </a:r>
            <a:r>
              <a:rPr lang="fr-FR" dirty="0" smtClean="0"/>
              <a:t> (</a:t>
            </a:r>
            <a:r>
              <a:rPr lang="fr-FR" dirty="0" err="1" smtClean="0"/>
              <a:t>Belgium</a:t>
            </a:r>
            <a:r>
              <a:rPr lang="fr-FR" dirty="0" smtClean="0"/>
              <a:t>); CERTH, </a:t>
            </a:r>
            <a:r>
              <a:rPr lang="fr-FR" dirty="0" err="1" smtClean="0"/>
              <a:t>Velti</a:t>
            </a:r>
            <a:r>
              <a:rPr lang="fr-FR" dirty="0" smtClean="0"/>
              <a:t> (</a:t>
            </a:r>
            <a:r>
              <a:rPr lang="fr-FR" dirty="0" err="1" smtClean="0"/>
              <a:t>Greece</a:t>
            </a:r>
            <a:r>
              <a:rPr lang="fr-FR" dirty="0" smtClean="0"/>
              <a:t>); </a:t>
            </a:r>
            <a:r>
              <a:rPr lang="fr-FR" dirty="0" err="1" smtClean="0"/>
              <a:t>Radboud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 (The </a:t>
            </a:r>
            <a:r>
              <a:rPr lang="fr-FR" dirty="0" err="1" smtClean="0"/>
              <a:t>Netherlands</a:t>
            </a:r>
            <a:r>
              <a:rPr lang="fr-FR" dirty="0"/>
              <a:t>); Luleå </a:t>
            </a:r>
            <a:r>
              <a:rPr lang="fr-FR" dirty="0" err="1"/>
              <a:t>University</a:t>
            </a:r>
            <a:r>
              <a:rPr lang="fr-FR" dirty="0"/>
              <a:t> of </a:t>
            </a:r>
            <a:r>
              <a:rPr lang="fr-FR" dirty="0" err="1" smtClean="0"/>
              <a:t>Technology</a:t>
            </a:r>
            <a:r>
              <a:rPr lang="fr-FR" dirty="0" smtClean="0"/>
              <a:t> (</a:t>
            </a:r>
            <a:r>
              <a:rPr lang="fr-FR" dirty="0" err="1" smtClean="0"/>
              <a:t>Sweden</a:t>
            </a:r>
            <a:r>
              <a:rPr lang="fr-FR" dirty="0" smtClean="0"/>
              <a:t>); HW Communications (United </a:t>
            </a:r>
            <a:r>
              <a:rPr lang="fr-FR" dirty="0" err="1" smtClean="0"/>
              <a:t>Kingdom</a:t>
            </a:r>
            <a:r>
              <a:rPr lang="fr-FR" dirty="0" smtClean="0"/>
              <a:t>)</a:t>
            </a:r>
          </a:p>
          <a:p>
            <a:r>
              <a:rPr lang="fr-FR" dirty="0" smtClean="0"/>
              <a:t>EC </a:t>
            </a:r>
            <a:r>
              <a:rPr lang="fr-FR" dirty="0" err="1" smtClean="0"/>
              <a:t>Funding</a:t>
            </a:r>
            <a:r>
              <a:rPr lang="fr-FR" dirty="0" smtClean="0"/>
              <a:t>: 2.27 M€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USEMP?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629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large majority of Europeans engage with Online Social Networks (OSNs)</a:t>
            </a:r>
          </a:p>
          <a:p>
            <a:pPr lvl="1"/>
            <a:r>
              <a:rPr lang="en-US" sz="1800" dirty="0"/>
              <a:t>74% of users consider that they do not have sufficient </a:t>
            </a:r>
            <a:r>
              <a:rPr lang="en-US" sz="1800" dirty="0" smtClean="0"/>
              <a:t>control</a:t>
            </a:r>
          </a:p>
          <a:p>
            <a:pPr lvl="1"/>
            <a:r>
              <a:rPr lang="en-US" sz="1800" dirty="0"/>
              <a:t>70% are concerned with the way such data are handled by </a:t>
            </a:r>
            <a:r>
              <a:rPr lang="en-US" sz="1800" dirty="0" smtClean="0"/>
              <a:t>OSNs</a:t>
            </a:r>
          </a:p>
          <a:p>
            <a:r>
              <a:rPr lang="en-US" sz="2000" dirty="0"/>
              <a:t>Upcoming EU General Data Protection Regulation – </a:t>
            </a:r>
            <a:r>
              <a:rPr lang="en-US" sz="2000" dirty="0" err="1"/>
              <a:t>harmonisation</a:t>
            </a:r>
            <a:r>
              <a:rPr lang="en-US" sz="2000" dirty="0"/>
              <a:t> of EU’s legal framework and improvement of users’ control over their shared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Asymmetry between </a:t>
            </a:r>
            <a:r>
              <a:rPr lang="en-US" sz="2000" dirty="0"/>
              <a:t>data processing and control means available to OSNs and those afforded by </a:t>
            </a:r>
            <a:r>
              <a:rPr lang="en-US" sz="2000" dirty="0" smtClean="0"/>
              <a:t>citizens</a:t>
            </a:r>
          </a:p>
          <a:p>
            <a:r>
              <a:rPr lang="en-US" sz="2000" dirty="0"/>
              <a:t>Personal data sharing is a complex and pervasive process that is still not well </a:t>
            </a:r>
            <a:r>
              <a:rPr lang="en-US" sz="2000" dirty="0" smtClean="0"/>
              <a:t>understood</a:t>
            </a:r>
          </a:p>
          <a:p>
            <a:r>
              <a:rPr lang="en-US" sz="2000" dirty="0"/>
              <a:t>Work in different relevant fields is most often performed in </a:t>
            </a:r>
            <a:r>
              <a:rPr lang="en-US" sz="2000" dirty="0" smtClean="0"/>
              <a:t>isolation</a:t>
            </a:r>
          </a:p>
          <a:p>
            <a:endParaRPr lang="en-US" sz="2000" dirty="0" smtClean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Challenges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8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Approach</a:t>
            </a:r>
            <a:r>
              <a:rPr lang="fr-FR" dirty="0" smtClean="0"/>
              <a:t> in a </a:t>
            </a:r>
            <a:r>
              <a:rPr lang="fr-FR" dirty="0" err="1" smtClean="0"/>
              <a:t>nutshell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Imag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76" y="1146388"/>
            <a:ext cx="6697489" cy="525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2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Competency</a:t>
            </a:r>
            <a:r>
              <a:rPr lang="fr-FR" dirty="0" smtClean="0"/>
              <a:t> matrix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132646"/>
              </p:ext>
            </p:extLst>
          </p:nvPr>
        </p:nvGraphicFramePr>
        <p:xfrm>
          <a:off x="755650" y="1340768"/>
          <a:ext cx="8137526" cy="446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908"/>
                <a:gridCol w="1171322"/>
                <a:gridCol w="1152128"/>
                <a:gridCol w="1152128"/>
                <a:gridCol w="1152128"/>
                <a:gridCol w="1008112"/>
                <a:gridCol w="936800"/>
              </a:tblGrid>
              <a:tr h="746777"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Arial Rounded MT Bold" panose="020B0604020202020204" charset="0"/>
                        </a:rPr>
                        <a:t>Partner\domain</a:t>
                      </a:r>
                    </a:p>
                  </a:txBody>
                  <a:tcPr marL="91451" marR="91451" marT="45721" marB="45721">
                    <a:solidFill>
                      <a:srgbClr val="59A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 Rounded MT Bold" panose="020B0604020202020204" charset="0"/>
                        </a:rPr>
                        <a:t>Multimedia mining</a:t>
                      </a:r>
                      <a:endParaRPr lang="en-US" sz="1400" b="0" dirty="0">
                        <a:latin typeface="Arial Rounded MT Bold" panose="020B0604020202020204" charset="0"/>
                      </a:endParaRPr>
                    </a:p>
                  </a:txBody>
                  <a:tcPr marL="91451" marR="91451" marT="45721" marB="45721">
                    <a:solidFill>
                      <a:srgbClr val="59A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 Rounded MT Bold" panose="020B0604020202020204" charset="0"/>
                        </a:rPr>
                        <a:t>User assistance tools</a:t>
                      </a:r>
                      <a:endParaRPr lang="en-US" sz="1400" b="0" dirty="0">
                        <a:latin typeface="Arial Rounded MT Bold" panose="020B0604020202020204" charset="0"/>
                      </a:endParaRPr>
                    </a:p>
                  </a:txBody>
                  <a:tcPr marL="91451" marR="91451" marT="45721" marB="45721">
                    <a:solidFill>
                      <a:srgbClr val="59A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 Rounded MT Bold" panose="020B0604020202020204" charset="0"/>
                        </a:rPr>
                        <a:t>User research </a:t>
                      </a:r>
                      <a:endParaRPr lang="en-US" sz="1400" b="0" dirty="0">
                        <a:latin typeface="Arial Rounded MT Bold" panose="020B0604020202020204" charset="0"/>
                      </a:endParaRPr>
                    </a:p>
                  </a:txBody>
                  <a:tcPr marL="91451" marR="91451" marT="45721" marB="45721">
                    <a:solidFill>
                      <a:srgbClr val="59A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 Rounded MT Bold" panose="020B0604020202020204" charset="0"/>
                        </a:rPr>
                        <a:t>Living </a:t>
                      </a:r>
                      <a:r>
                        <a:rPr lang="fr-FR" sz="1400" b="0" dirty="0" err="1" smtClean="0">
                          <a:latin typeface="Arial Rounded MT Bold" panose="020B0604020202020204" charset="0"/>
                        </a:rPr>
                        <a:t>labs</a:t>
                      </a:r>
                      <a:r>
                        <a:rPr lang="fr-FR" sz="1400" b="0" dirty="0" smtClean="0">
                          <a:latin typeface="Arial Rounded MT Bold" panose="020B0604020202020204" charset="0"/>
                        </a:rPr>
                        <a:t> </a:t>
                      </a:r>
                      <a:r>
                        <a:rPr lang="fr-FR" sz="1400" b="0" dirty="0" err="1" smtClean="0">
                          <a:latin typeface="Arial Rounded MT Bold" panose="020B0604020202020204" charset="0"/>
                        </a:rPr>
                        <a:t>studies</a:t>
                      </a:r>
                      <a:endParaRPr lang="en-US" sz="1400" b="0" dirty="0">
                        <a:latin typeface="Arial Rounded MT Bold" panose="020B0604020202020204" charset="0"/>
                      </a:endParaRPr>
                    </a:p>
                  </a:txBody>
                  <a:tcPr marL="91451" marR="91451" marT="45721" marB="45721">
                    <a:solidFill>
                      <a:srgbClr val="59A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 Rounded MT Bold" panose="020B0604020202020204" charset="0"/>
                        </a:rPr>
                        <a:t>Ethics</a:t>
                      </a:r>
                      <a:r>
                        <a:rPr lang="en-US" sz="1400" b="0" baseline="0" dirty="0" smtClean="0">
                          <a:latin typeface="Arial Rounded MT Bold" panose="020B0604020202020204" charset="0"/>
                        </a:rPr>
                        <a:t> &amp; legal aspects</a:t>
                      </a:r>
                      <a:endParaRPr lang="en-US" sz="1400" b="0" dirty="0">
                        <a:latin typeface="Arial Rounded MT Bold" panose="020B0604020202020204" charset="0"/>
                      </a:endParaRPr>
                    </a:p>
                  </a:txBody>
                  <a:tcPr marL="91451" marR="91451" marT="45721" marB="45721">
                    <a:solidFill>
                      <a:srgbClr val="59AC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Arial Rounded MT Bold" panose="020B0604020202020204" charset="0"/>
                        </a:rPr>
                        <a:t>Integration</a:t>
                      </a:r>
                      <a:endParaRPr lang="en-US" sz="1400" b="0" dirty="0">
                        <a:latin typeface="Arial Rounded MT Bold" panose="020B0604020202020204" charset="0"/>
                      </a:endParaRPr>
                    </a:p>
                  </a:txBody>
                  <a:tcPr marL="91451" marR="91451" marT="45721" marB="45721">
                    <a:solidFill>
                      <a:srgbClr val="59ACB2"/>
                    </a:solidFill>
                  </a:tcPr>
                </a:tc>
              </a:tr>
              <a:tr h="53103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CEA LIST, </a:t>
                      </a:r>
                    </a:p>
                    <a:p>
                      <a:r>
                        <a:rPr lang="en-US" sz="1300" dirty="0" smtClean="0"/>
                        <a:t>France</a:t>
                      </a:r>
                      <a:endParaRPr lang="en-US" sz="13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</a:tr>
              <a:tr h="53103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CERTH</a:t>
                      </a:r>
                      <a:r>
                        <a:rPr lang="en-US" sz="1300" baseline="0" dirty="0" smtClean="0"/>
                        <a:t>, </a:t>
                      </a:r>
                    </a:p>
                    <a:p>
                      <a:r>
                        <a:rPr lang="en-US" sz="1300" baseline="0" dirty="0" smtClean="0"/>
                        <a:t>Greece</a:t>
                      </a:r>
                      <a:endParaRPr lang="en-US" sz="13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</a:tr>
              <a:tr h="531039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iMinds</a:t>
                      </a:r>
                      <a:r>
                        <a:rPr lang="en-US" sz="1300" dirty="0" smtClean="0"/>
                        <a:t>, </a:t>
                      </a:r>
                    </a:p>
                    <a:p>
                      <a:r>
                        <a:rPr lang="en-US" sz="1300" dirty="0" smtClean="0"/>
                        <a:t>Belgium</a:t>
                      </a:r>
                      <a:endParaRPr lang="en-US" sz="13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</a:tr>
              <a:tr h="531039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LTU-CDT,</a:t>
                      </a:r>
                    </a:p>
                    <a:p>
                      <a:r>
                        <a:rPr lang="fr-FR" sz="1300" dirty="0" err="1" smtClean="0"/>
                        <a:t>Sweden</a:t>
                      </a:r>
                      <a:endParaRPr lang="en-US" sz="13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</a:tr>
              <a:tr h="53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Radboud</a:t>
                      </a:r>
                      <a:r>
                        <a:rPr lang="en-US" sz="1300" baseline="0" dirty="0" smtClean="0"/>
                        <a:t> U.</a:t>
                      </a:r>
                      <a:r>
                        <a:rPr lang="en-US" sz="1300" dirty="0" smtClean="0"/>
                        <a:t>,</a:t>
                      </a:r>
                      <a:r>
                        <a:rPr lang="en-US" sz="13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The Netherlands</a:t>
                      </a:r>
                      <a:endParaRPr lang="en-US" sz="13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</a:tr>
              <a:tr h="531039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Velti</a:t>
                      </a:r>
                      <a:r>
                        <a:rPr lang="en-US" sz="1300" dirty="0" smtClean="0"/>
                        <a:t>,</a:t>
                      </a:r>
                      <a:r>
                        <a:rPr lang="en-US" sz="1300" baseline="0" dirty="0" smtClean="0"/>
                        <a:t> </a:t>
                      </a:r>
                    </a:p>
                    <a:p>
                      <a:r>
                        <a:rPr lang="en-US" sz="1300" baseline="0" dirty="0" smtClean="0"/>
                        <a:t>Greece</a:t>
                      </a:r>
                      <a:endParaRPr lang="en-US" sz="13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tx1"/>
                    </a:solidFill>
                  </a:tcPr>
                </a:tc>
              </a:tr>
              <a:tr h="531039">
                <a:tc>
                  <a:txBody>
                    <a:bodyPr/>
                    <a:lstStyle/>
                    <a:p>
                      <a:r>
                        <a:rPr lang="en-US" sz="1300" dirty="0" err="1" smtClean="0"/>
                        <a:t>HWComms</a:t>
                      </a:r>
                      <a:r>
                        <a:rPr lang="en-US" sz="1300" dirty="0" smtClean="0"/>
                        <a:t>,</a:t>
                      </a:r>
                      <a:r>
                        <a:rPr lang="en-US" sz="1300" baseline="0" dirty="0" smtClean="0"/>
                        <a:t> </a:t>
                      </a:r>
                    </a:p>
                    <a:p>
                      <a:r>
                        <a:rPr lang="en-US" sz="1300" baseline="0" dirty="0" smtClean="0"/>
                        <a:t>United Kingdom</a:t>
                      </a:r>
                      <a:endParaRPr lang="en-US" sz="1300" dirty="0"/>
                    </a:p>
                  </a:txBody>
                  <a:tcPr marL="91451" marR="91451" marT="45721" marB="45721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1" marR="91451" marT="45721" marB="45721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Double flèche verticale 7"/>
          <p:cNvSpPr/>
          <p:nvPr/>
        </p:nvSpPr>
        <p:spPr bwMode="auto">
          <a:xfrm>
            <a:off x="120697" y="2060848"/>
            <a:ext cx="562871" cy="2520279"/>
          </a:xfrm>
          <a:prstGeom prst="upDownArrow">
            <a:avLst/>
          </a:prstGeom>
          <a:solidFill>
            <a:srgbClr val="59ACB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Arial Rounded MT Bold" panose="020B0604020202020204" charset="0"/>
              </a:rPr>
              <a:t>Research</a:t>
            </a:r>
          </a:p>
        </p:txBody>
      </p:sp>
      <p:sp>
        <p:nvSpPr>
          <p:cNvPr id="9" name="Double flèche verticale 8"/>
          <p:cNvSpPr/>
          <p:nvPr/>
        </p:nvSpPr>
        <p:spPr bwMode="auto">
          <a:xfrm>
            <a:off x="107504" y="4581128"/>
            <a:ext cx="576064" cy="1296144"/>
          </a:xfrm>
          <a:prstGeom prst="upDownArrow">
            <a:avLst/>
          </a:prstGeom>
          <a:solidFill>
            <a:srgbClr val="59AC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Arial Rounded MT Bold" panose="020B0604020202020204" charset="0"/>
              </a:rPr>
              <a:t>Industry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6093296"/>
            <a:ext cx="2304256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Main </a:t>
            </a:r>
            <a:r>
              <a:rPr lang="fr-FR" dirty="0" err="1" smtClean="0"/>
              <a:t>contributor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27984" y="6093296"/>
            <a:ext cx="244827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Significant</a:t>
            </a:r>
            <a:r>
              <a:rPr lang="fr-FR" dirty="0" smtClean="0">
                <a:solidFill>
                  <a:schemeClr val="tx1"/>
                </a:solidFill>
              </a:rPr>
              <a:t> contribution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6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GB" sz="2200" dirty="0" smtClean="0"/>
              <a:t>Analyse </a:t>
            </a:r>
            <a:r>
              <a:rPr lang="en-GB" sz="2200" dirty="0"/>
              <a:t>the existing and proposed legal framework of privacy and data protection with regard </a:t>
            </a:r>
            <a:r>
              <a:rPr lang="en-GB" sz="2200" dirty="0" smtClean="0"/>
              <a:t>to Online Social Networks (OSNs)</a:t>
            </a:r>
          </a:p>
          <a:p>
            <a:pPr>
              <a:spcBef>
                <a:spcPts val="1800"/>
              </a:spcBef>
            </a:pPr>
            <a:r>
              <a:rPr lang="en-GB" sz="2200" dirty="0" smtClean="0"/>
              <a:t>Advance </a:t>
            </a:r>
            <a:r>
              <a:rPr lang="en-GB" sz="2200" dirty="0"/>
              <a:t>the understanding of personal data handling through in-depth  </a:t>
            </a:r>
            <a:r>
              <a:rPr lang="en-GB" sz="2200" dirty="0" smtClean="0"/>
              <a:t>qualitative and quantitative user research</a:t>
            </a:r>
          </a:p>
          <a:p>
            <a:pPr>
              <a:spcBef>
                <a:spcPts val="1800"/>
              </a:spcBef>
            </a:pPr>
            <a:r>
              <a:rPr lang="en-GB" sz="2200" dirty="0"/>
              <a:t>Create multimedia information </a:t>
            </a:r>
            <a:r>
              <a:rPr lang="en-GB" sz="2200" dirty="0" smtClean="0"/>
              <a:t>mining tools </a:t>
            </a:r>
            <a:r>
              <a:rPr lang="en-GB" sz="2200" dirty="0"/>
              <a:t>adapted to personal information </a:t>
            </a:r>
            <a:r>
              <a:rPr lang="en-GB" sz="2200" dirty="0" smtClean="0"/>
              <a:t>management</a:t>
            </a:r>
          </a:p>
          <a:p>
            <a:pPr>
              <a:spcBef>
                <a:spcPts val="1800"/>
              </a:spcBef>
            </a:pPr>
            <a:r>
              <a:rPr lang="en-GB" sz="2200" dirty="0" smtClean="0"/>
              <a:t>Build semi-automatic </a:t>
            </a:r>
            <a:r>
              <a:rPr lang="en-GB" sz="2200" dirty="0"/>
              <a:t>awareness tools </a:t>
            </a:r>
            <a:r>
              <a:rPr lang="en-GB" sz="2200" dirty="0" smtClean="0"/>
              <a:t>to </a:t>
            </a:r>
            <a:r>
              <a:rPr lang="en-GB" sz="2200" dirty="0"/>
              <a:t>assist the users in their interaction with </a:t>
            </a:r>
            <a:r>
              <a:rPr lang="en-GB" sz="2200" dirty="0" smtClean="0"/>
              <a:t>personal data</a:t>
            </a:r>
          </a:p>
          <a:p>
            <a:pPr>
              <a:spcBef>
                <a:spcPts val="1800"/>
              </a:spcBef>
            </a:pPr>
            <a:r>
              <a:rPr lang="en-GB" sz="2200" dirty="0" smtClean="0"/>
              <a:t>Contribute </a:t>
            </a:r>
            <a:r>
              <a:rPr lang="en-GB" sz="2200" dirty="0"/>
              <a:t>to the current debates related to the way personal data should be </a:t>
            </a:r>
            <a:r>
              <a:rPr lang="en-GB" sz="2200" dirty="0" smtClean="0"/>
              <a:t>monetised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GB" sz="2200" dirty="0"/>
              <a:t>Propose an innovative living labs approach, adapted for personal data handling in OSNs</a:t>
            </a:r>
            <a:endParaRPr lang="en-US" sz="2200" kern="0" dirty="0"/>
          </a:p>
          <a:p>
            <a:endParaRPr lang="en-GB" b="1" dirty="0"/>
          </a:p>
          <a:p>
            <a:endParaRPr lang="en-US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7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00201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/>
              <a:t>Enforcement of the </a:t>
            </a:r>
            <a:r>
              <a:rPr lang="en-GB" dirty="0"/>
              <a:t>upcoming EU General Data Protection Regulation</a:t>
            </a:r>
            <a:r>
              <a:rPr lang="en-US" dirty="0"/>
              <a:t> through personal data management tools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/>
              <a:t>Reduction of the asymmetry concerning data control between social networks and </a:t>
            </a:r>
            <a:r>
              <a:rPr lang="en-US" dirty="0" smtClean="0"/>
              <a:t>citizens</a:t>
            </a:r>
            <a:endParaRPr lang="en-US" dirty="0"/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fr-FR" dirty="0" err="1"/>
              <a:t>Raising</a:t>
            </a:r>
            <a:r>
              <a:rPr lang="fr-FR" dirty="0"/>
              <a:t> </a:t>
            </a:r>
            <a:r>
              <a:rPr lang="fr-FR" dirty="0" err="1"/>
              <a:t>citizens</a:t>
            </a:r>
            <a:r>
              <a:rPr lang="fr-FR" dirty="0"/>
              <a:t>’ </a:t>
            </a:r>
            <a:r>
              <a:rPr lang="fr-FR" dirty="0" err="1"/>
              <a:t>awareness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respect to the </a:t>
            </a:r>
            <a:r>
              <a:rPr lang="fr-FR" dirty="0" err="1"/>
              <a:t>advantages</a:t>
            </a:r>
            <a:r>
              <a:rPr lang="fr-FR" dirty="0"/>
              <a:t> and </a:t>
            </a:r>
            <a:r>
              <a:rPr lang="fr-FR" dirty="0" err="1"/>
              <a:t>risks</a:t>
            </a:r>
            <a:r>
              <a:rPr lang="fr-FR" dirty="0"/>
              <a:t> of sharing </a:t>
            </a:r>
            <a:r>
              <a:rPr lang="fr-FR" dirty="0" err="1"/>
              <a:t>personal</a:t>
            </a:r>
            <a:r>
              <a:rPr lang="fr-FR" dirty="0"/>
              <a:t> information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fr-FR" dirty="0" err="1"/>
              <a:t>Prototyping</a:t>
            </a:r>
            <a:r>
              <a:rPr lang="fr-FR" dirty="0"/>
              <a:t> of </a:t>
            </a:r>
            <a:r>
              <a:rPr lang="fr-FR" dirty="0" err="1"/>
              <a:t>semi-automatic</a:t>
            </a:r>
            <a:r>
              <a:rPr lang="fr-FR" dirty="0"/>
              <a:t> PFA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driven</a:t>
            </a:r>
            <a:r>
              <a:rPr lang="fr-FR" dirty="0"/>
              <a:t> by social sciences </a:t>
            </a:r>
            <a:r>
              <a:rPr lang="fr-FR" dirty="0" err="1"/>
              <a:t>research</a:t>
            </a:r>
            <a:r>
              <a:rPr lang="fr-FR" dirty="0"/>
              <a:t> and </a:t>
            </a:r>
            <a:r>
              <a:rPr lang="fr-FR" dirty="0" err="1"/>
              <a:t>multimedia</a:t>
            </a:r>
            <a:r>
              <a:rPr lang="fr-FR" dirty="0"/>
              <a:t> information extraction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multidisciplinary</a:t>
            </a:r>
            <a:r>
              <a:rPr lang="fr-FR" dirty="0"/>
              <a:t> user </a:t>
            </a:r>
            <a:r>
              <a:rPr lang="fr-FR" dirty="0" err="1"/>
              <a:t>research</a:t>
            </a:r>
            <a:r>
              <a:rPr lang="fr-FR" dirty="0"/>
              <a:t> on </a:t>
            </a:r>
            <a:r>
              <a:rPr lang="fr-FR" dirty="0" err="1"/>
              <a:t>personal</a:t>
            </a:r>
            <a:r>
              <a:rPr lang="fr-FR" dirty="0"/>
              <a:t> data </a:t>
            </a:r>
            <a:r>
              <a:rPr lang="fr-FR" dirty="0" err="1"/>
              <a:t>within</a:t>
            </a:r>
            <a:r>
              <a:rPr lang="fr-FR" dirty="0"/>
              <a:t> the FIRE infrastructure</a:t>
            </a:r>
          </a:p>
          <a:p>
            <a:pPr marL="342900" lvl="1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/>
              <a:t>Reinforcement of the position of EU academic and industrial actors in a key area of the Internet</a:t>
            </a:r>
          </a:p>
          <a:p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</a:t>
            </a:r>
            <a:r>
              <a:rPr lang="fr-FR" dirty="0" err="1" smtClean="0"/>
              <a:t>Achievements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62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fr-FR" dirty="0" smtClean="0"/>
              <a:t>WP1: Management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WP2: </a:t>
            </a:r>
            <a:r>
              <a:rPr lang="fr-FR" dirty="0" err="1" smtClean="0"/>
              <a:t>Requirements</a:t>
            </a:r>
            <a:r>
              <a:rPr lang="fr-FR" dirty="0" smtClean="0"/>
              <a:t> and Use Case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WP3: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Req</a:t>
            </a:r>
            <a:r>
              <a:rPr lang="fr-FR" dirty="0" smtClean="0"/>
              <a:t>. </a:t>
            </a:r>
            <a:r>
              <a:rPr lang="fr-FR" dirty="0"/>
              <a:t>a</a:t>
            </a:r>
            <a:r>
              <a:rPr lang="fr-FR" dirty="0" smtClean="0"/>
              <a:t>nd the Value of </a:t>
            </a:r>
            <a:r>
              <a:rPr lang="fr-FR" dirty="0" err="1" smtClean="0"/>
              <a:t>Personal</a:t>
            </a:r>
            <a:r>
              <a:rPr lang="fr-FR" dirty="0" smtClean="0"/>
              <a:t> Data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WP4: User </a:t>
            </a:r>
            <a:r>
              <a:rPr lang="fr-FR" dirty="0" err="1" smtClean="0"/>
              <a:t>Empowerment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and </a:t>
            </a:r>
            <a:r>
              <a:rPr lang="fr-FR" dirty="0" err="1" smtClean="0"/>
              <a:t>Specif</a:t>
            </a:r>
            <a:r>
              <a:rPr lang="fr-FR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WP5: </a:t>
            </a:r>
            <a:r>
              <a:rPr lang="fr-FR" dirty="0" err="1" smtClean="0"/>
              <a:t>Multimedia</a:t>
            </a:r>
            <a:r>
              <a:rPr lang="fr-FR" dirty="0" smtClean="0"/>
              <a:t> Information Extraction for User </a:t>
            </a:r>
            <a:r>
              <a:rPr lang="fr-FR" dirty="0" err="1" smtClean="0"/>
              <a:t>Empowerment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WP6: User Assistance for </a:t>
            </a:r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Personal</a:t>
            </a:r>
            <a:r>
              <a:rPr lang="fr-FR" dirty="0" smtClean="0"/>
              <a:t> Data Management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WP7: System Design and </a:t>
            </a:r>
            <a:r>
              <a:rPr lang="fr-FR" dirty="0" err="1" smtClean="0"/>
              <a:t>Integration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WP8: Pilot </a:t>
            </a:r>
            <a:r>
              <a:rPr lang="fr-FR" dirty="0" err="1" smtClean="0"/>
              <a:t>Studies</a:t>
            </a:r>
            <a:r>
              <a:rPr lang="fr-FR" dirty="0" smtClean="0"/>
              <a:t> and Evaluation</a:t>
            </a:r>
          </a:p>
          <a:p>
            <a:pPr>
              <a:spcBef>
                <a:spcPts val="1800"/>
              </a:spcBef>
            </a:pPr>
            <a:r>
              <a:rPr lang="fr-FR" dirty="0" smtClean="0"/>
              <a:t>WP9: </a:t>
            </a:r>
            <a:r>
              <a:rPr lang="fr-FR" dirty="0" err="1" smtClean="0"/>
              <a:t>Dissemination</a:t>
            </a:r>
            <a:r>
              <a:rPr lang="fr-FR" dirty="0" smtClean="0"/>
              <a:t> and Exploitation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 Structure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474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Objective: </a:t>
            </a:r>
            <a:r>
              <a:rPr lang="fr-FR" dirty="0" err="1" smtClean="0"/>
              <a:t>raising</a:t>
            </a:r>
            <a:r>
              <a:rPr lang="fr-FR" dirty="0" smtClean="0"/>
              <a:t> </a:t>
            </a:r>
            <a:r>
              <a:rPr lang="fr-FR" dirty="0" err="1" smtClean="0"/>
              <a:t>awareness</a:t>
            </a:r>
            <a:r>
              <a:rPr lang="fr-FR" dirty="0" smtClean="0"/>
              <a:t> about data </a:t>
            </a:r>
            <a:r>
              <a:rPr lang="fr-FR" dirty="0" err="1" smtClean="0"/>
              <a:t>shared</a:t>
            </a:r>
            <a:r>
              <a:rPr lang="fr-FR" dirty="0" smtClean="0"/>
              <a:t> online and </a:t>
            </a:r>
            <a:r>
              <a:rPr lang="fr-FR" dirty="0" err="1" smtClean="0"/>
              <a:t>improving</a:t>
            </a:r>
            <a:r>
              <a:rPr lang="fr-FR" dirty="0" smtClean="0"/>
              <a:t> </a:t>
            </a:r>
            <a:r>
              <a:rPr lang="fr-FR" dirty="0" err="1" smtClean="0"/>
              <a:t>user’s</a:t>
            </a:r>
            <a:r>
              <a:rPr lang="fr-FR" dirty="0" smtClean="0"/>
              <a:t> control of </a:t>
            </a:r>
            <a:r>
              <a:rPr lang="fr-FR" dirty="0" err="1" smtClean="0"/>
              <a:t>them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(a) Real-time OSN </a:t>
            </a:r>
            <a:r>
              <a:rPr lang="fr-FR" dirty="0" err="1" smtClean="0"/>
              <a:t>presence</a:t>
            </a:r>
            <a:r>
              <a:rPr lang="fr-FR" dirty="0" smtClean="0"/>
              <a:t> management</a:t>
            </a:r>
          </a:p>
          <a:p>
            <a:pPr lvl="1"/>
            <a:r>
              <a:rPr lang="fr-FR" kern="0" dirty="0" err="1"/>
              <a:t>Development</a:t>
            </a:r>
            <a:r>
              <a:rPr lang="fr-FR" kern="0" dirty="0"/>
              <a:t> of </a:t>
            </a:r>
            <a:r>
              <a:rPr lang="fr-FR" kern="0" dirty="0" err="1"/>
              <a:t>semi-automatic</a:t>
            </a:r>
            <a:r>
              <a:rPr lang="fr-FR" kern="0" dirty="0"/>
              <a:t> </a:t>
            </a:r>
            <a:r>
              <a:rPr lang="fr-FR" kern="0" dirty="0" err="1"/>
              <a:t>privacy</a:t>
            </a:r>
            <a:r>
              <a:rPr lang="fr-FR" kern="0" dirty="0"/>
              <a:t> </a:t>
            </a:r>
            <a:r>
              <a:rPr lang="fr-FR" kern="0" dirty="0" err="1"/>
              <a:t>preservation</a:t>
            </a:r>
            <a:r>
              <a:rPr lang="fr-FR" kern="0" dirty="0"/>
              <a:t> </a:t>
            </a:r>
            <a:r>
              <a:rPr lang="fr-FR" kern="0" dirty="0" err="1"/>
              <a:t>tools</a:t>
            </a:r>
            <a:endParaRPr lang="fr-FR" kern="0" dirty="0"/>
          </a:p>
          <a:p>
            <a:pPr lvl="1"/>
            <a:r>
              <a:rPr lang="fr-FR" kern="0" dirty="0"/>
              <a:t>Joint </a:t>
            </a:r>
            <a:r>
              <a:rPr lang="fr-FR" kern="0" dirty="0" err="1"/>
              <a:t>analysis</a:t>
            </a:r>
            <a:r>
              <a:rPr lang="fr-FR" kern="0" dirty="0"/>
              <a:t> of </a:t>
            </a:r>
            <a:r>
              <a:rPr lang="fr-FR" kern="0" dirty="0" err="1"/>
              <a:t>volunteered</a:t>
            </a:r>
            <a:r>
              <a:rPr lang="fr-FR" kern="0" dirty="0"/>
              <a:t>, </a:t>
            </a:r>
            <a:r>
              <a:rPr lang="fr-FR" kern="0" dirty="0" err="1"/>
              <a:t>observed</a:t>
            </a:r>
            <a:r>
              <a:rPr lang="fr-FR" kern="0" dirty="0"/>
              <a:t> and </a:t>
            </a:r>
            <a:r>
              <a:rPr lang="fr-FR" kern="0" dirty="0" err="1"/>
              <a:t>inferred</a:t>
            </a:r>
            <a:r>
              <a:rPr lang="fr-FR" kern="0" dirty="0"/>
              <a:t> </a:t>
            </a:r>
            <a:r>
              <a:rPr lang="fr-FR" kern="0" dirty="0" smtClean="0"/>
              <a:t>data</a:t>
            </a:r>
            <a:endParaRPr lang="fr-FR" dirty="0" smtClean="0"/>
          </a:p>
          <a:p>
            <a:pPr>
              <a:spcBef>
                <a:spcPts val="1800"/>
              </a:spcBef>
            </a:pPr>
            <a:r>
              <a:rPr lang="fr-FR" dirty="0" smtClean="0"/>
              <a:t>(b) Long-</a:t>
            </a:r>
            <a:r>
              <a:rPr lang="fr-FR" dirty="0" err="1" smtClean="0"/>
              <a:t>term</a:t>
            </a:r>
            <a:r>
              <a:rPr lang="fr-FR" dirty="0" smtClean="0"/>
              <a:t> OSN </a:t>
            </a:r>
            <a:r>
              <a:rPr lang="fr-FR" dirty="0" err="1" smtClean="0"/>
              <a:t>presence</a:t>
            </a:r>
            <a:r>
              <a:rPr lang="fr-FR" dirty="0" smtClean="0"/>
              <a:t> management</a:t>
            </a:r>
          </a:p>
          <a:p>
            <a:pPr lvl="1"/>
            <a:r>
              <a:rPr lang="fr-FR" kern="0" dirty="0"/>
              <a:t>Visualisation </a:t>
            </a:r>
            <a:r>
              <a:rPr lang="fr-FR" kern="0" dirty="0" err="1"/>
              <a:t>tool</a:t>
            </a:r>
            <a:r>
              <a:rPr lang="fr-FR" kern="0" dirty="0"/>
              <a:t> </a:t>
            </a:r>
            <a:r>
              <a:rPr lang="fr-FR" kern="0" dirty="0" err="1" smtClean="0"/>
              <a:t>which</a:t>
            </a:r>
            <a:r>
              <a:rPr lang="fr-FR" kern="0" dirty="0" smtClean="0"/>
              <a:t> </a:t>
            </a:r>
            <a:r>
              <a:rPr lang="fr-FR" kern="0" dirty="0" err="1" smtClean="0"/>
              <a:t>summarizes</a:t>
            </a:r>
            <a:r>
              <a:rPr lang="fr-FR" kern="0" dirty="0" smtClean="0"/>
              <a:t> </a:t>
            </a:r>
            <a:r>
              <a:rPr lang="fr-FR" kern="0" dirty="0"/>
              <a:t>the </a:t>
            </a:r>
            <a:r>
              <a:rPr lang="fr-FR" kern="0" dirty="0" err="1"/>
              <a:t>privacy</a:t>
            </a:r>
            <a:r>
              <a:rPr lang="fr-FR" kern="0" dirty="0"/>
              <a:t> </a:t>
            </a:r>
            <a:r>
              <a:rPr lang="fr-FR" kern="0" dirty="0" err="1" smtClean="0"/>
              <a:t>status</a:t>
            </a:r>
            <a:endParaRPr lang="fr-FR" kern="0" dirty="0" smtClean="0"/>
          </a:p>
          <a:p>
            <a:pPr lvl="1"/>
            <a:r>
              <a:rPr lang="fr-FR" kern="0" dirty="0" err="1"/>
              <a:t>Controls</a:t>
            </a:r>
            <a:r>
              <a:rPr lang="fr-FR" kern="0" dirty="0"/>
              <a:t> for quick </a:t>
            </a:r>
            <a:r>
              <a:rPr lang="fr-FR" kern="0" dirty="0" err="1"/>
              <a:t>personal</a:t>
            </a:r>
            <a:r>
              <a:rPr lang="fr-FR" kern="0" dirty="0"/>
              <a:t> data </a:t>
            </a:r>
            <a:r>
              <a:rPr lang="fr-FR" kern="0" dirty="0" err="1"/>
              <a:t>visibility</a:t>
            </a:r>
            <a:r>
              <a:rPr lang="fr-FR" kern="0" dirty="0"/>
              <a:t> </a:t>
            </a:r>
            <a:r>
              <a:rPr lang="fr-FR" kern="0" dirty="0" smtClean="0"/>
              <a:t>change</a:t>
            </a:r>
            <a:endParaRPr lang="fr-FR" kern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USEMP – FP7 611596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Use Case 1: OSN </a:t>
            </a:r>
            <a:r>
              <a:rPr lang="fr-FR" dirty="0" err="1" smtClean="0"/>
              <a:t>Presence</a:t>
            </a:r>
            <a:r>
              <a:rPr lang="fr-FR" dirty="0" smtClean="0"/>
              <a:t> Control </a:t>
            </a:r>
            <a:r>
              <a:rPr lang="fr-FR" dirty="0" err="1" smtClean="0"/>
              <a:t>Tool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40D7-BA64-4DFC-9681-82FBF99BE6F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558441"/>
      </p:ext>
    </p:extLst>
  </p:cSld>
  <p:clrMapOvr>
    <a:masterClrMapping/>
  </p:clrMapOvr>
</p:sld>
</file>

<file path=ppt/theme/theme1.xml><?xml version="1.0" encoding="utf-8"?>
<a:theme xmlns:a="http://schemas.openxmlformats.org/drawingml/2006/main" name="US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TC030004977[[fn=Modèle de présentation 3D]]</Template>
  <TotalTime>4795</TotalTime>
  <Words>877</Words>
  <Application>Microsoft Office PowerPoint</Application>
  <PresentationFormat>Affichage à l'écran (4:3)</PresentationFormat>
  <Paragraphs>139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Arial Rounded MT Bold</vt:lpstr>
      <vt:lpstr>USEMP</vt:lpstr>
      <vt:lpstr>USEMP: User Empowerment for Enhanced Online Presence Management</vt:lpstr>
      <vt:lpstr>What is USEMP?</vt:lpstr>
      <vt:lpstr>Context and Challenges</vt:lpstr>
      <vt:lpstr>Approach in a nutshell</vt:lpstr>
      <vt:lpstr>Competency matrix</vt:lpstr>
      <vt:lpstr>Objectives</vt:lpstr>
      <vt:lpstr>Expected Achievements</vt:lpstr>
      <vt:lpstr>Project Structure</vt:lpstr>
      <vt:lpstr>Use Case 1: OSN Presence Control Tool</vt:lpstr>
      <vt:lpstr>Use case 2: Economic Value Awareness Tool</vt:lpstr>
      <vt:lpstr>Use Case Analysis (iMinds)</vt:lpstr>
      <vt:lpstr>Multimedia Mining (CEA)</vt:lpstr>
      <vt:lpstr>Privacy and Feedback Awareness Tools (CERTH)</vt:lpstr>
      <vt:lpstr>Acknowledgements</vt:lpstr>
      <vt:lpstr>Thank You</vt:lpstr>
    </vt:vector>
  </TitlesOfParts>
  <Company>CEA 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Adrian POPESCU</dc:creator>
  <cp:lastModifiedBy>Adrian POPESCU</cp:lastModifiedBy>
  <cp:revision>92</cp:revision>
  <dcterms:created xsi:type="dcterms:W3CDTF">2014-01-20T14:29:53Z</dcterms:created>
  <dcterms:modified xsi:type="dcterms:W3CDTF">2014-02-12T13:20:59Z</dcterms:modified>
</cp:coreProperties>
</file>